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5ECDC-4DB2-4E2C-BEEA-B3DA03A10868}" v="23" dt="2024-07-01T02:35:17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55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wanth kumar Golla" userId="1b47441dd9f03ccd" providerId="LiveId" clId="{3925ECDC-4DB2-4E2C-BEEA-B3DA03A10868}"/>
    <pc:docChg chg="undo custSel addSld modSld">
      <pc:chgData name="Yaswanth kumar Golla" userId="1b47441dd9f03ccd" providerId="LiveId" clId="{3925ECDC-4DB2-4E2C-BEEA-B3DA03A10868}" dt="2024-07-01T02:23:58.246" v="45" actId="1076"/>
      <pc:docMkLst>
        <pc:docMk/>
      </pc:docMkLst>
      <pc:sldChg chg="delSp mod delAnim">
        <pc:chgData name="Yaswanth kumar Golla" userId="1b47441dd9f03ccd" providerId="LiveId" clId="{3925ECDC-4DB2-4E2C-BEEA-B3DA03A10868}" dt="2024-07-01T01:19:34.355" v="34" actId="478"/>
        <pc:sldMkLst>
          <pc:docMk/>
          <pc:sldMk cId="0" sldId="256"/>
        </pc:sldMkLst>
        <pc:picChg chg="del">
          <ac:chgData name="Yaswanth kumar Golla" userId="1b47441dd9f03ccd" providerId="LiveId" clId="{3925ECDC-4DB2-4E2C-BEEA-B3DA03A10868}" dt="2024-07-01T01:19:34.355" v="34" actId="478"/>
          <ac:picMkLst>
            <pc:docMk/>
            <pc:sldMk cId="0" sldId="256"/>
            <ac:picMk id="2" creationId="{81024B03-8E81-722E-135C-3CCD0F05E4E8}"/>
          </ac:picMkLst>
        </pc:picChg>
        <pc:picChg chg="del">
          <ac:chgData name="Yaswanth kumar Golla" userId="1b47441dd9f03ccd" providerId="LiveId" clId="{3925ECDC-4DB2-4E2C-BEEA-B3DA03A10868}" dt="2024-07-01T01:14:22.503" v="31" actId="478"/>
          <ac:picMkLst>
            <pc:docMk/>
            <pc:sldMk cId="0" sldId="256"/>
            <ac:picMk id="2" creationId="{FEEEF7A9-2D89-5447-546E-513215FB6F87}"/>
          </ac:picMkLst>
        </pc:picChg>
        <pc:picChg chg="del">
          <ac:chgData name="Yaswanth kumar Golla" userId="1b47441dd9f03ccd" providerId="LiveId" clId="{3925ECDC-4DB2-4E2C-BEEA-B3DA03A10868}" dt="2024-07-01T01:15:30.151" v="32" actId="478"/>
          <ac:picMkLst>
            <pc:docMk/>
            <pc:sldMk cId="0" sldId="256"/>
            <ac:picMk id="3" creationId="{1F3B5B2A-CD91-6FD3-04E1-698DF7C21FB6}"/>
          </ac:picMkLst>
        </pc:picChg>
        <pc:picChg chg="del">
          <ac:chgData name="Yaswanth kumar Golla" userId="1b47441dd9f03ccd" providerId="LiveId" clId="{3925ECDC-4DB2-4E2C-BEEA-B3DA03A10868}" dt="2024-07-01T01:17:04.659" v="33" actId="478"/>
          <ac:picMkLst>
            <pc:docMk/>
            <pc:sldMk cId="0" sldId="256"/>
            <ac:picMk id="6" creationId="{D07713C7-39F8-070B-F9F3-6CCA92D6F323}"/>
          </ac:picMkLst>
        </pc:picChg>
      </pc:sldChg>
      <pc:sldChg chg="modSp mod">
        <pc:chgData name="Yaswanth kumar Golla" userId="1b47441dd9f03ccd" providerId="LiveId" clId="{3925ECDC-4DB2-4E2C-BEEA-B3DA03A10868}" dt="2024-06-30T20:04:14.702" v="6" actId="1076"/>
        <pc:sldMkLst>
          <pc:docMk/>
          <pc:sldMk cId="0" sldId="257"/>
        </pc:sldMkLst>
        <pc:spChg chg="mod">
          <ac:chgData name="Yaswanth kumar Golla" userId="1b47441dd9f03ccd" providerId="LiveId" clId="{3925ECDC-4DB2-4E2C-BEEA-B3DA03A10868}" dt="2024-06-30T20:03:09.697" v="2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Yaswanth kumar Golla" userId="1b47441dd9f03ccd" providerId="LiveId" clId="{3925ECDC-4DB2-4E2C-BEEA-B3DA03A10868}" dt="2024-06-30T20:04:14.702" v="6" actId="1076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Yaswanth kumar Golla" userId="1b47441dd9f03ccd" providerId="LiveId" clId="{3925ECDC-4DB2-4E2C-BEEA-B3DA03A10868}" dt="2024-06-30T20:03:10.291" v="3" actId="1076"/>
        <pc:sldMkLst>
          <pc:docMk/>
          <pc:sldMk cId="0" sldId="258"/>
        </pc:sldMkLst>
        <pc:spChg chg="mod">
          <ac:chgData name="Yaswanth kumar Golla" userId="1b47441dd9f03ccd" providerId="LiveId" clId="{3925ECDC-4DB2-4E2C-BEEA-B3DA03A10868}" dt="2024-06-30T20:03:10.291" v="3" actId="1076"/>
          <ac:spMkLst>
            <pc:docMk/>
            <pc:sldMk cId="0" sldId="258"/>
            <ac:spMk id="6" creationId="{00000000-0000-0000-0000-000000000000}"/>
          </ac:spMkLst>
        </pc:spChg>
      </pc:sldChg>
      <pc:sldChg chg="delSp mod delAnim">
        <pc:chgData name="Yaswanth kumar Golla" userId="1b47441dd9f03ccd" providerId="LiveId" clId="{3925ECDC-4DB2-4E2C-BEEA-B3DA03A10868}" dt="2024-07-01T01:32:21.311" v="35" actId="478"/>
        <pc:sldMkLst>
          <pc:docMk/>
          <pc:sldMk cId="0" sldId="261"/>
        </pc:sldMkLst>
        <pc:picChg chg="del">
          <ac:chgData name="Yaswanth kumar Golla" userId="1b47441dd9f03ccd" providerId="LiveId" clId="{3925ECDC-4DB2-4E2C-BEEA-B3DA03A10868}" dt="2024-07-01T01:32:21.311" v="35" actId="478"/>
          <ac:picMkLst>
            <pc:docMk/>
            <pc:sldMk cId="0" sldId="261"/>
            <ac:picMk id="2" creationId="{09316585-710E-8AF5-7D84-5E70CEC8A082}"/>
          </ac:picMkLst>
        </pc:picChg>
      </pc:sldChg>
      <pc:sldChg chg="delSp mod delAnim">
        <pc:chgData name="Yaswanth kumar Golla" userId="1b47441dd9f03ccd" providerId="LiveId" clId="{3925ECDC-4DB2-4E2C-BEEA-B3DA03A10868}" dt="2024-07-01T01:50:29.894" v="36" actId="478"/>
        <pc:sldMkLst>
          <pc:docMk/>
          <pc:sldMk cId="0" sldId="263"/>
        </pc:sldMkLst>
        <pc:picChg chg="del">
          <ac:chgData name="Yaswanth kumar Golla" userId="1b47441dd9f03ccd" providerId="LiveId" clId="{3925ECDC-4DB2-4E2C-BEEA-B3DA03A10868}" dt="2024-07-01T01:50:29.894" v="36" actId="478"/>
          <ac:picMkLst>
            <pc:docMk/>
            <pc:sldMk cId="0" sldId="263"/>
            <ac:picMk id="2" creationId="{0851F2C5-7F2F-7187-4045-EF6AD7983F7A}"/>
          </ac:picMkLst>
        </pc:picChg>
      </pc:sldChg>
      <pc:sldChg chg="modSp mod">
        <pc:chgData name="Yaswanth kumar Golla" userId="1b47441dd9f03ccd" providerId="LiveId" clId="{3925ECDC-4DB2-4E2C-BEEA-B3DA03A10868}" dt="2024-07-01T02:10:33.373" v="40" actId="14100"/>
        <pc:sldMkLst>
          <pc:docMk/>
          <pc:sldMk cId="0" sldId="265"/>
        </pc:sldMkLst>
        <pc:spChg chg="mod">
          <ac:chgData name="Yaswanth kumar Golla" userId="1b47441dd9f03ccd" providerId="LiveId" clId="{3925ECDC-4DB2-4E2C-BEEA-B3DA03A10868}" dt="2024-07-01T02:10:06.189" v="38" actId="14100"/>
          <ac:spMkLst>
            <pc:docMk/>
            <pc:sldMk cId="0" sldId="265"/>
            <ac:spMk id="6" creationId="{00000000-0000-0000-0000-000000000000}"/>
          </ac:spMkLst>
        </pc:spChg>
        <pc:spChg chg="mod">
          <ac:chgData name="Yaswanth kumar Golla" userId="1b47441dd9f03ccd" providerId="LiveId" clId="{3925ECDC-4DB2-4E2C-BEEA-B3DA03A10868}" dt="2024-07-01T02:10:33.373" v="40" actId="14100"/>
          <ac:spMkLst>
            <pc:docMk/>
            <pc:sldMk cId="0" sldId="265"/>
            <ac:spMk id="7" creationId="{00000000-0000-0000-0000-000000000000}"/>
          </ac:spMkLst>
        </pc:spChg>
      </pc:sldChg>
      <pc:sldChg chg="modSp mod">
        <pc:chgData name="Yaswanth kumar Golla" userId="1b47441dd9f03ccd" providerId="LiveId" clId="{3925ECDC-4DB2-4E2C-BEEA-B3DA03A10868}" dt="2024-07-01T02:18:15.004" v="43" actId="1076"/>
        <pc:sldMkLst>
          <pc:docMk/>
          <pc:sldMk cId="764596288" sldId="266"/>
        </pc:sldMkLst>
        <pc:spChg chg="mod">
          <ac:chgData name="Yaswanth kumar Golla" userId="1b47441dd9f03ccd" providerId="LiveId" clId="{3925ECDC-4DB2-4E2C-BEEA-B3DA03A10868}" dt="2024-07-01T02:16:59.345" v="42" actId="14100"/>
          <ac:spMkLst>
            <pc:docMk/>
            <pc:sldMk cId="764596288" sldId="266"/>
            <ac:spMk id="7" creationId="{00000000-0000-0000-0000-000000000000}"/>
          </ac:spMkLst>
        </pc:spChg>
        <pc:spChg chg="mod">
          <ac:chgData name="Yaswanth kumar Golla" userId="1b47441dd9f03ccd" providerId="LiveId" clId="{3925ECDC-4DB2-4E2C-BEEA-B3DA03A10868}" dt="2024-07-01T02:18:15.004" v="43" actId="1076"/>
          <ac:spMkLst>
            <pc:docMk/>
            <pc:sldMk cId="764596288" sldId="266"/>
            <ac:spMk id="10" creationId="{00000000-0000-0000-0000-000000000000}"/>
          </ac:spMkLst>
        </pc:spChg>
      </pc:sldChg>
      <pc:sldChg chg="modSp mod">
        <pc:chgData name="Yaswanth kumar Golla" userId="1b47441dd9f03ccd" providerId="LiveId" clId="{3925ECDC-4DB2-4E2C-BEEA-B3DA03A10868}" dt="2024-07-01T02:23:58.246" v="45" actId="1076"/>
        <pc:sldMkLst>
          <pc:docMk/>
          <pc:sldMk cId="1945547195" sldId="267"/>
        </pc:sldMkLst>
        <pc:spChg chg="mod">
          <ac:chgData name="Yaswanth kumar Golla" userId="1b47441dd9f03ccd" providerId="LiveId" clId="{3925ECDC-4DB2-4E2C-BEEA-B3DA03A10868}" dt="2024-07-01T02:23:25.864" v="44" actId="1076"/>
          <ac:spMkLst>
            <pc:docMk/>
            <pc:sldMk cId="1945547195" sldId="267"/>
            <ac:spMk id="11" creationId="{00000000-0000-0000-0000-000000000000}"/>
          </ac:spMkLst>
        </pc:spChg>
        <pc:spChg chg="mod">
          <ac:chgData name="Yaswanth kumar Golla" userId="1b47441dd9f03ccd" providerId="LiveId" clId="{3925ECDC-4DB2-4E2C-BEEA-B3DA03A10868}" dt="2024-07-01T02:23:58.246" v="45" actId="1076"/>
          <ac:spMkLst>
            <pc:docMk/>
            <pc:sldMk cId="1945547195" sldId="267"/>
            <ac:spMk id="12" creationId="{00000000-0000-0000-0000-000000000000}"/>
          </ac:spMkLst>
        </pc:spChg>
      </pc:sldChg>
      <pc:sldChg chg="addSp modSp new mod">
        <pc:chgData name="Yaswanth kumar Golla" userId="1b47441dd9f03ccd" providerId="LiveId" clId="{3925ECDC-4DB2-4E2C-BEEA-B3DA03A10868}" dt="2024-06-30T20:34:46.070" v="30" actId="113"/>
        <pc:sldMkLst>
          <pc:docMk/>
          <pc:sldMk cId="191888551" sldId="270"/>
        </pc:sldMkLst>
        <pc:spChg chg="add mod">
          <ac:chgData name="Yaswanth kumar Golla" userId="1b47441dd9f03ccd" providerId="LiveId" clId="{3925ECDC-4DB2-4E2C-BEEA-B3DA03A10868}" dt="2024-06-30T20:34:46.070" v="30" actId="113"/>
          <ac:spMkLst>
            <pc:docMk/>
            <pc:sldMk cId="191888551" sldId="270"/>
            <ac:spMk id="2" creationId="{0B74D349-3645-2F01-02A8-41E2049228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03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5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585545" y="2498825"/>
            <a:ext cx="9412963" cy="2903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622"/>
              </a:lnSpc>
              <a:buNone/>
            </a:pPr>
            <a:r>
              <a:rPr lang="en-US" sz="6600" b="1" kern="0" spc="-12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Data-Driven Approach to Predicting Bank Telemarketing Success</a:t>
            </a:r>
            <a:endParaRPr lang="en-US" sz="6600" dirty="0"/>
          </a:p>
        </p:txBody>
      </p:sp>
      <p:sp>
        <p:nvSpPr>
          <p:cNvPr id="8" name="Shape 4"/>
          <p:cNvSpPr/>
          <p:nvPr/>
        </p:nvSpPr>
        <p:spPr>
          <a:xfrm>
            <a:off x="834628" y="6204466"/>
            <a:ext cx="381476" cy="381476"/>
          </a:xfrm>
          <a:prstGeom prst="roundRect">
            <a:avLst>
              <a:gd name="adj" fmla="val 2396765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8B3F24-640E-4EE1-330C-6C3A56967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3"/>
    </mc:Choice>
    <mc:Fallback xmlns="">
      <p:transition spd="slow" advTm="1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968693" y="257960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Ethical Considerations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68693" y="395358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150739" y="405705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70936" y="3953589"/>
            <a:ext cx="338161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Privacy and Data Protection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70936" y="4464844"/>
            <a:ext cx="54207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Ensured compliance with data privacy regulations (e.g., GDPR). Anonymized data where possible and secured sensitive information.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38549" y="395358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620595" y="405705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2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240792" y="3953589"/>
            <a:ext cx="438233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Transparency and Informed Consent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240792" y="4464844"/>
            <a:ext cx="54207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Clearly communicated to customers how their data would be used for predictive modeling. Obtained informed consent for data usage in marketing analysis.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556512-3621-BDDC-477E-75F941E84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34"/>
    </mc:Choice>
    <mc:Fallback>
      <p:transition spd="slow" advTm="3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8693" y="202715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Recommendations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3246953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5483" y="4176354"/>
            <a:ext cx="450713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Marketing Campaign Optimization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8693" y="4622244"/>
            <a:ext cx="6408036" cy="1753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Implement targeted marketing strategies based on predictive insights to increase subscription rates. Tailor communication frequency and content to customer preferences identified through models.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223" y="3246953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223" y="4110990"/>
            <a:ext cx="332303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Ethical Marketing Practices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500223" y="4622244"/>
            <a:ext cx="616136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Maintain transparency in marketing communications. Avoid aggressive marketing tactics and prioritize customer welfare in campaign strategies.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27069F-3EB4-C17B-3C3D-64B1759629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4"/>
    </mc:Choice>
    <mc:Fallback>
      <p:transition spd="slow" advTm="3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8693" y="212598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Business Implications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693" y="3469124"/>
            <a:ext cx="377832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Impact on Marketing Efficiency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8693" y="4079081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Predictive models improve targeting accuracy, allowing for focused marketing campaigns.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8693" y="5091351"/>
            <a:ext cx="630043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Reduced marketing costs through precise targeting and avoidance of irrelevant campaigns.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3810" y="346912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Potential Cost Savings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3810" y="4079081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Data-driven resource allocation minimizes unnecessary expenses and optimizes budget utilization.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16428" y="5091351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Enhanced ROI on marketing investments through informed decision-making and effective campaign allocation.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7612E3-D9FC-5BE3-3207-1824C657C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9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58"/>
    </mc:Choice>
    <mc:Fallback>
      <p:transition spd="slow" advTm="49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8693" y="180248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Conclusion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68693" y="329993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50739" y="3403402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70936" y="329993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Summary of Findings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70936" y="3811191"/>
            <a:ext cx="5420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developed models successfully predict term deposit subscription likelihood.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38549" y="329993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20595" y="3403402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2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30002" y="336738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Key Factors Identified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52345" y="3855363"/>
            <a:ext cx="5420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Identified factors influencing customer decisions, such as age, income, and past banking behavior.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8693" y="5125760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50739" y="522922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3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70936" y="5125760"/>
            <a:ext cx="384833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Optimized Marketing Strategies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770936" y="5637014"/>
            <a:ext cx="5420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Improved targeting and messaging based on insights from predictive models.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438549" y="5125760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620595" y="522922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4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240792" y="5125760"/>
            <a:ext cx="360259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Data-Driven Decision Making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240792" y="5637014"/>
            <a:ext cx="54207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Demonstrates the value of data analytics for achieving business goals and enhancing customer engagement.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5C7CD5-7662-29A3-1B44-780BBB4FD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4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17"/>
    </mc:Choice>
    <mc:Fallback>
      <p:transition spd="slow" advTm="90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8693" y="115788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Future Steps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68693" y="2747963"/>
            <a:ext cx="12692896" cy="49292"/>
          </a:xfrm>
          <a:prstGeom prst="roundRect">
            <a:avLst>
              <a:gd name="adj" fmla="val 22539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438043" y="2747903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185035" y="247024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367082" y="257371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5509" y="3858935"/>
            <a:ext cx="249447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Continuous Model Improvement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15509" y="4733330"/>
            <a:ext cx="249447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Incorporating real-time data updates ensures model accuracy and adaptability to changing market conditions.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672971" y="2747903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419963" y="247024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602010" y="257371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2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450437" y="3858935"/>
            <a:ext cx="2494478" cy="10894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Advanced Machine Learning Techniques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450437" y="5096470"/>
            <a:ext cx="249447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Exploring advanced algorithms and techniques to further refine model predictions and accuracy.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907899" y="2747903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8654891" y="247024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836938" y="257371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3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85365" y="3858935"/>
            <a:ext cx="249447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Expanded Analytics Capabilities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709952" y="4986915"/>
            <a:ext cx="249447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Expanding the application of predictive analytics to other marketing initiatives and customer segments.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2142827" y="2747903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1889819" y="247024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12071866" y="2573715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kern="0" spc="-5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4</a:t>
            </a:r>
            <a:endParaRPr lang="en-US" sz="27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920293" y="3858935"/>
            <a:ext cx="2494478" cy="10894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Culture of Continuous Improvement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0920293" y="5096470"/>
            <a:ext cx="249447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Fostering a culture of innovation and data-driven decision making throughout the organization.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5594C8-34BE-CF41-6A5F-792B2986C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7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09"/>
    </mc:Choice>
    <mc:Fallback>
      <p:transition spd="slow" advTm="6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4D349-3645-2F01-02A8-41E2049228DE}"/>
              </a:ext>
            </a:extLst>
          </p:cNvPr>
          <p:cNvSpPr txBox="1"/>
          <p:nvPr/>
        </p:nvSpPr>
        <p:spPr>
          <a:xfrm>
            <a:off x="4348716" y="2456121"/>
            <a:ext cx="56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B6E4EE-B7B7-CBE0-E7F5-741BDBF4E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5"/>
    </mc:Choice>
    <mc:Fallback>
      <p:transition spd="slow" advTm="2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45669" y="617220"/>
            <a:ext cx="5281017" cy="660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8"/>
              </a:lnSpc>
              <a:buNone/>
            </a:pPr>
            <a:r>
              <a:rPr lang="en-US" sz="4158" b="1" kern="0" spc="-83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Project Overview</a:t>
            </a:r>
            <a:endParaRPr lang="en-US" sz="415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45669" y="1815941"/>
            <a:ext cx="5495687" cy="7181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1767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This project focuses on predicting the success of bank telemarketing campaigns using machine learning techniques.</a:t>
            </a:r>
            <a:endParaRPr lang="en-US" sz="17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45669" y="2758560"/>
            <a:ext cx="5495687" cy="1077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1767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goal is to assist a Portuguese banking institution in optimizing their marketing strategies for term deposit subscriptions.</a:t>
            </a:r>
            <a:endParaRPr lang="en-US" sz="17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45669" y="4015264"/>
            <a:ext cx="5495687" cy="1077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1767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objective is to build predictive models that accurately forecast whether a client will subscribe to a term deposit based on marketing campaign data.</a:t>
            </a:r>
            <a:endParaRPr lang="en-US" sz="17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45669" y="5294471"/>
            <a:ext cx="5495687" cy="1077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1767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Direct marketing campaigns often involve multiple contacts with clients to gauge interest in term deposits, making predictive analytics crucial for campaign efficiency.</a:t>
            </a:r>
            <a:endParaRPr lang="en-US" sz="17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426" y="1866424"/>
            <a:ext cx="5495687" cy="549568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F8A45C-BD2A-003E-CEE8-547D25FEF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70"/>
    </mc:Choice>
    <mc:Fallback>
      <p:transition spd="slow" advTm="43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235625" y="122265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Dataset Overview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235625" y="2318980"/>
            <a:ext cx="4499015" cy="3010614"/>
          </a:xfrm>
          <a:prstGeom prst="roundRect">
            <a:avLst>
              <a:gd name="adj" fmla="val 369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2497681" y="25810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Source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497681" y="3092291"/>
            <a:ext cx="39749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UCI Machine Learning Repository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981456" y="2318980"/>
            <a:ext cx="4499015" cy="3010614"/>
          </a:xfrm>
          <a:prstGeom prst="roundRect">
            <a:avLst>
              <a:gd name="adj" fmla="val 369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243512" y="25810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Description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243512" y="3092291"/>
            <a:ext cx="3974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dataset includes customer information, such as demographics and past interactions with the bank, collected during telemarketing campaigns.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2235625" y="5576411"/>
            <a:ext cx="9244727" cy="1430417"/>
          </a:xfrm>
          <a:prstGeom prst="roundRect">
            <a:avLst>
              <a:gd name="adj" fmla="val 7767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2497681" y="583846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Target Variable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497681" y="6349722"/>
            <a:ext cx="87206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Whether the client subscribed to a term deposit (binary: yes/no).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82CBF6-E94B-0A1E-2587-E2E05A48A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8"/>
    </mc:Choice>
    <mc:Fallback>
      <p:transition spd="slow" advTm="30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067038" y="668417"/>
            <a:ext cx="5719048" cy="714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29"/>
              </a:lnSpc>
              <a:buNone/>
            </a:pPr>
            <a:r>
              <a:rPr lang="en-US" sz="4503" b="1" kern="0" spc="-90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Methodology</a:t>
            </a:r>
            <a:endParaRPr lang="en-US" sz="45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808" y="1869162"/>
            <a:ext cx="1570673" cy="13999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07537" y="2485192"/>
            <a:ext cx="166807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kern="0" spc="-4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</a:t>
            </a:r>
            <a:endParaRPr lang="en-US" sz="23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207198" y="2112169"/>
            <a:ext cx="2859524" cy="357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5"/>
              </a:lnSpc>
              <a:buNone/>
            </a:pPr>
            <a:r>
              <a:rPr lang="en-US" sz="2252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 Building</a:t>
            </a:r>
            <a:endParaRPr 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07198" y="2615327"/>
            <a:ext cx="5738574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1914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Selected and trained appropriate machine learning models.</a:t>
            </a:r>
            <a:endParaRPr lang="en-US" sz="19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024914" y="3248620"/>
            <a:ext cx="8477607" cy="24289"/>
          </a:xfrm>
          <a:prstGeom prst="roundRect">
            <a:avLst>
              <a:gd name="adj" fmla="val 45031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616" y="3307794"/>
            <a:ext cx="3141464" cy="13999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07537" y="3753683"/>
            <a:ext cx="166807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kern="0" spc="-4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2</a:t>
            </a:r>
            <a:endParaRPr lang="en-US" sz="23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980390" y="3550801"/>
            <a:ext cx="2859524" cy="357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5"/>
              </a:lnSpc>
              <a:buNone/>
            </a:pPr>
            <a:r>
              <a:rPr lang="en-US" sz="2252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Feature Engineering</a:t>
            </a:r>
            <a:endParaRPr 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980390" y="4053959"/>
            <a:ext cx="4980503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1914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Created new features to capture customer behavior.</a:t>
            </a:r>
            <a:endParaRPr lang="en-US" sz="19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5798106" y="4687253"/>
            <a:ext cx="7704415" cy="24289"/>
          </a:xfrm>
          <a:prstGeom prst="roundRect">
            <a:avLst>
              <a:gd name="adj" fmla="val 45031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424" y="4746427"/>
            <a:ext cx="4712137" cy="139993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107537" y="5192316"/>
            <a:ext cx="166807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kern="0" spc="-4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3</a:t>
            </a:r>
            <a:endParaRPr lang="en-US" sz="23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753582" y="4989433"/>
            <a:ext cx="3073956" cy="357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5"/>
              </a:lnSpc>
              <a:buNone/>
            </a:pPr>
            <a:r>
              <a:rPr lang="en-US" sz="2252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Exploratory Data Analysis</a:t>
            </a:r>
            <a:endParaRPr 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753582" y="5492591"/>
            <a:ext cx="4018717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1914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Explored relationships between variables.</a:t>
            </a:r>
            <a:endParaRPr lang="en-US" sz="19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571298" y="6125885"/>
            <a:ext cx="6931223" cy="24289"/>
          </a:xfrm>
          <a:prstGeom prst="roundRect">
            <a:avLst>
              <a:gd name="adj" fmla="val 45031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33" y="6185059"/>
            <a:ext cx="6282928" cy="139993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107537" y="6630948"/>
            <a:ext cx="166807" cy="486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8"/>
              </a:lnSpc>
              <a:buNone/>
            </a:pPr>
            <a:r>
              <a:rPr lang="en-US" sz="2392" b="1" kern="0" spc="-4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4</a:t>
            </a:r>
            <a:endParaRPr lang="en-US" sz="23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7526774" y="6428065"/>
            <a:ext cx="2859524" cy="357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5"/>
              </a:lnSpc>
              <a:buNone/>
            </a:pPr>
            <a:r>
              <a:rPr lang="en-US" sz="2252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 Preprocessing</a:t>
            </a:r>
            <a:endParaRPr 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526774" y="6931223"/>
            <a:ext cx="3535680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1914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Handled missing values and outliers.</a:t>
            </a:r>
            <a:endParaRPr lang="en-US" sz="19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FB0AF5-3E18-B4CC-B112-AC8EA833E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3"/>
    </mc:Choice>
    <mc:Fallback>
      <p:transition spd="slow" advTm="33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8693" y="2416135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 Building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693" y="375927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Models Used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63623" y="4369237"/>
            <a:ext cx="56503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Logistic Regression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63623" y="4850606"/>
            <a:ext cx="56503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Random Forest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63623" y="5331976"/>
            <a:ext cx="56503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Gradient Boosting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3810" y="3759279"/>
            <a:ext cx="431994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Hyperparameter Tuning Techniques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23810" y="4369237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Utilized Grid Search and Random Search to optimize model parameters. Tuned parameters to maximize model performance metrics like accuracy and F1-score.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591722-BA92-C981-1E0B-B423E7D40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05"/>
    </mc:Choice>
    <mc:Fallback>
      <p:transition spd="slow" advTm="24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173480" y="657582"/>
            <a:ext cx="5621655" cy="702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33"/>
              </a:lnSpc>
              <a:buNone/>
            </a:pPr>
            <a:r>
              <a:rPr lang="en-US" sz="4427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 Evaluation</a:t>
            </a:r>
            <a:endParaRPr lang="en-US" sz="44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" y="1838087"/>
            <a:ext cx="1194554" cy="1911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26412" y="2076926"/>
            <a:ext cx="2810828" cy="351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2213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Evaluation Metrics</a:t>
            </a:r>
            <a:endParaRPr lang="en-US" sz="2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726412" y="2571631"/>
            <a:ext cx="6953919" cy="890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188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Precision, Recall, F1-score, and Accuracy were used to assess model performance.</a:t>
            </a:r>
            <a:endParaRPr lang="en-US" sz="188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" y="3749397"/>
            <a:ext cx="1194554" cy="19113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726412" y="3988237"/>
            <a:ext cx="3133011" cy="351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2213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Cross-Validation Approach</a:t>
            </a:r>
            <a:endParaRPr lang="en-US" sz="2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726412" y="4482941"/>
            <a:ext cx="6953919" cy="1034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188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K-fold cross-validation was implemented to assess model generalizability and mitigate overfitting.</a:t>
            </a:r>
            <a:endParaRPr lang="en-US" sz="188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80" y="5660708"/>
            <a:ext cx="1194554" cy="19113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726412" y="5899547"/>
            <a:ext cx="2810828" cy="351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2213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 Evaluation</a:t>
            </a:r>
            <a:endParaRPr lang="en-US" sz="2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726412" y="6394252"/>
            <a:ext cx="10730508" cy="3823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188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Models were evaluated on both training and validation datasets to ensure robust performance.</a:t>
            </a:r>
            <a:endParaRPr lang="en-US" sz="188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3355" y="143351"/>
            <a:ext cx="3702093" cy="433959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721837-CA73-33AE-AF05-8E146D6C7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6"/>
    </mc:Choice>
    <mc:Fallback>
      <p:transition spd="slow" advTm="36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53834" y="1240814"/>
            <a:ext cx="707517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Results - Model Performance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53834" y="2583958"/>
            <a:ext cx="3984069" cy="814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15"/>
              </a:lnSpc>
              <a:buNone/>
            </a:pPr>
            <a:r>
              <a:rPr lang="en-US" sz="6415" b="1" kern="0" spc="-12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100%</a:t>
            </a:r>
            <a:endParaRPr lang="en-US" sz="64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3544" y="37070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Accuracy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3834" y="4218329"/>
            <a:ext cx="398406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Logistic Regression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08187" y="2583958"/>
            <a:ext cx="3984069" cy="814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15"/>
              </a:lnSpc>
              <a:buNone/>
            </a:pPr>
            <a:r>
              <a:rPr lang="en-US" sz="6415" b="1" kern="0" spc="-12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100%</a:t>
            </a:r>
            <a:endParaRPr lang="en-US" sz="64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47898" y="37070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Accuracy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08187" y="4218329"/>
            <a:ext cx="398406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Random Forest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062541" y="2583958"/>
            <a:ext cx="3984188" cy="814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15"/>
              </a:lnSpc>
              <a:buNone/>
            </a:pPr>
            <a:r>
              <a:rPr lang="en-US" sz="6415" b="1" kern="0" spc="-128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100%</a:t>
            </a:r>
            <a:endParaRPr lang="en-US" sz="64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02370" y="37070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Accuracy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062541" y="4218329"/>
            <a:ext cx="398418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Gradient Boosting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53834" y="4891032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All models achieved high accuracy and robust performance in predicting term deposit subscriptions.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07" y="852613"/>
            <a:ext cx="4920373" cy="11206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797" y="4921568"/>
            <a:ext cx="4319704" cy="331405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4E0220-A99F-7E9F-1F8C-3522B3FE8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6"/>
    </mc:Choice>
    <mc:Fallback>
      <p:transition spd="slow" advTm="1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370528" y="636389"/>
            <a:ext cx="6518196" cy="680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56"/>
              </a:lnSpc>
              <a:buNone/>
            </a:pPr>
            <a:r>
              <a:rPr lang="en-US" sz="4285" b="1" kern="0" spc="-86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Results - Feature Importance</a:t>
            </a:r>
            <a:endParaRPr lang="en-US" sz="42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70528" y="5634633"/>
            <a:ext cx="5453896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2142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Key Features Influencing Subscription Decisions</a:t>
            </a:r>
            <a:endParaRPr lang="en-US" sz="214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70528" y="6113383"/>
            <a:ext cx="5771198" cy="1479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13"/>
              </a:lnSpc>
              <a:buNone/>
            </a:pPr>
            <a:r>
              <a:rPr lang="en-US" sz="1821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Identified top features using SHAP (SHapley Additive exPlanations) values: Customer age, number of contacts during the campaign, and duration of last contact were among the most influential factors.</a:t>
            </a:r>
            <a:endParaRPr lang="en-US" sz="182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88555" y="5634633"/>
            <a:ext cx="2720578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8"/>
              </a:lnSpc>
              <a:buNone/>
            </a:pPr>
            <a:r>
              <a:rPr lang="en-US" sz="2142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SHAP Values Analysis</a:t>
            </a:r>
            <a:endParaRPr lang="en-US" sz="214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88555" y="6113383"/>
            <a:ext cx="5771198" cy="1109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13"/>
              </a:lnSpc>
              <a:buNone/>
            </a:pPr>
            <a:r>
              <a:rPr lang="en-US" sz="1821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Visualized feature importance to interpret how each feature contributes to prediction outcomes. Enhanced understanding of customer behavior and decision-making processes.</a:t>
            </a:r>
            <a:endParaRPr lang="en-US" sz="182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828" y="1398502"/>
            <a:ext cx="3506074" cy="42361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726" y="1657402"/>
            <a:ext cx="5140512" cy="371833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BC0701-E155-690A-6258-B68065CDC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46"/>
    </mc:Choice>
    <mc:Fallback>
      <p:transition spd="slow" advTm="42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61" y="995803"/>
            <a:ext cx="3944500" cy="3054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1338" y="268014"/>
            <a:ext cx="390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SHAP value for 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290" y="529624"/>
            <a:ext cx="6050734" cy="6044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22" y="4480938"/>
            <a:ext cx="4258364" cy="3329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797" y="4911613"/>
            <a:ext cx="3374144" cy="2639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100" y="1339030"/>
            <a:ext cx="3831841" cy="276317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FC673D-84C9-9041-6F36-4F8EA22D1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42"/>
    </mc:Choice>
    <mc:Fallback>
      <p:transition spd="slow" advTm="21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694</Words>
  <Application>Microsoft Office PowerPoint</Application>
  <PresentationFormat>Custom</PresentationFormat>
  <Paragraphs>116</Paragraphs>
  <Slides>15</Slides>
  <Notes>13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adonis-web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Yaswanth kumar Golla</cp:lastModifiedBy>
  <cp:revision>6</cp:revision>
  <dcterms:created xsi:type="dcterms:W3CDTF">2024-06-26T17:38:04Z</dcterms:created>
  <dcterms:modified xsi:type="dcterms:W3CDTF">2024-07-01T02:35:26Z</dcterms:modified>
</cp:coreProperties>
</file>